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  <p:sldMasterId id="2147483720" r:id="rId2"/>
  </p:sldMasterIdLst>
  <p:notesMasterIdLst>
    <p:notesMasterId r:id="rId20"/>
  </p:notesMasterIdLst>
  <p:sldIdLst>
    <p:sldId id="256" r:id="rId3"/>
    <p:sldId id="257" r:id="rId4"/>
    <p:sldId id="258" r:id="rId5"/>
    <p:sldId id="272" r:id="rId6"/>
    <p:sldId id="263" r:id="rId7"/>
    <p:sldId id="265" r:id="rId8"/>
    <p:sldId id="259" r:id="rId9"/>
    <p:sldId id="260" r:id="rId10"/>
    <p:sldId id="261" r:id="rId11"/>
    <p:sldId id="262" r:id="rId12"/>
    <p:sldId id="267" r:id="rId13"/>
    <p:sldId id="264" r:id="rId14"/>
    <p:sldId id="270" r:id="rId15"/>
    <p:sldId id="271" r:id="rId16"/>
    <p:sldId id="266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5687" autoAdjust="0"/>
  </p:normalViewPr>
  <p:slideViewPr>
    <p:cSldViewPr snapToGrid="0">
      <p:cViewPr varScale="1">
        <p:scale>
          <a:sx n="75" d="100"/>
          <a:sy n="75" d="100"/>
        </p:scale>
        <p:origin x="189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5BBE57-6E25-4D03-8F56-D5922852D992}" type="datetimeFigureOut">
              <a:rPr lang="en-US" smtClean="0"/>
              <a:t>11/20/2021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03783-DB3D-4E79-96A0-85DE2CAD3A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019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 is known that infection with SARS-CoV-2, the virus that causes COVID-19, can result in a range of illnesses, from mild symptoms to severe illness and death. About 30% of persons infected with SARS-CoV-2 do not have symptoms.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903783-DB3D-4E79-96A0-85DE2CAD3A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563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cdc.gov/COVID19" TargetMode="Externa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1F7F5-5426-461B-B654-AD57FBB8F6AD}" type="datetime1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27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FB25-5E57-4DA8-BFF0-25C3B1BF865B}" type="datetime1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91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A262D-753D-44F8-8BDC-3457AF00D193}" type="datetime1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5438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6C68A5B9-96BD-A64D-95C5-E6FE95C10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3753645"/>
            <a:ext cx="12191999" cy="807315"/>
            <a:chOff x="0" y="2815234"/>
            <a:chExt cx="9143999" cy="60548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6E5B1C5-AD23-FA44-A4AA-BD39BCEFF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599288" y="2815234"/>
              <a:ext cx="3544711" cy="605486"/>
            </a:xfrm>
            <a:prstGeom prst="rect">
              <a:avLst/>
            </a:prstGeom>
            <a:solidFill>
              <a:srgbClr val="1D62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333" dirty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7885A7-C244-8E4B-AA32-74D9E30B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973936" y="2815234"/>
              <a:ext cx="2625350" cy="605486"/>
            </a:xfrm>
            <a:prstGeom prst="rect">
              <a:avLst/>
            </a:prstGeom>
            <a:solidFill>
              <a:srgbClr val="3F85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867" dirty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2A52B5F-BA3F-ED46-9D71-583824455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2815234"/>
              <a:ext cx="2973936" cy="605486"/>
            </a:xfrm>
            <a:prstGeom prst="rect">
              <a:avLst/>
            </a:prstGeom>
            <a:solidFill>
              <a:srgbClr val="3A7A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600" dirty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endParaRPr>
            </a:p>
          </p:txBody>
        </p: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BBA8A661-9B82-8B4E-9AC3-715D4BE320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137209"/>
            <a:ext cx="12192000" cy="1423752"/>
          </a:xfrm>
          <a:prstGeom prst="rect">
            <a:avLst/>
          </a:prstGeom>
        </p:spPr>
        <p:txBody>
          <a:bodyPr bIns="9144" anchor="b" anchorCtr="0"/>
          <a:lstStyle>
            <a:lvl1pPr algn="ctr">
              <a:defRPr sz="5333" b="0" i="0">
                <a:solidFill>
                  <a:srgbClr val="FFFFFF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1" name="Subtitle 1">
            <a:extLst>
              <a:ext uri="{FF2B5EF4-FFF2-40B4-BE49-F238E27FC236}">
                <a16:creationId xmlns:a16="http://schemas.microsoft.com/office/drawing/2014/main" id="{F8CAAB2C-835E-B748-A91C-DBAE5A8A937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4560960"/>
            <a:ext cx="12192000" cy="608339"/>
          </a:xfrm>
        </p:spPr>
        <p:txBody>
          <a:bodyPr lIns="384048"/>
          <a:lstStyle>
            <a:lvl1pPr marL="0" indent="0">
              <a:buNone/>
              <a:defRPr sz="3200" b="0" i="0">
                <a:solidFill>
                  <a:srgbClr val="000000"/>
                </a:solidFill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pPr algn="l"/>
            <a:r>
              <a:rPr lang="en-US" b="1" dirty="0"/>
              <a:t>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B00874D-E8C5-419E-96C8-9A69E9A70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" r="20"/>
          <a:stretch/>
        </p:blipFill>
        <p:spPr>
          <a:xfrm>
            <a:off x="239182" y="-207815"/>
            <a:ext cx="11713636" cy="3827712"/>
          </a:xfrm>
          <a:prstGeom prst="rect">
            <a:avLst/>
          </a:prstGeom>
        </p:spPr>
      </p:pic>
      <p:pic>
        <p:nvPicPr>
          <p:cNvPr id="10" name="Picture 9" descr="Logos of the U.S. Department of Health and Human Services and Centers for Disease Control and Prevention">
            <a:extLst>
              <a:ext uri="{FF2B5EF4-FFF2-40B4-BE49-F238E27FC236}">
                <a16:creationId xmlns:a16="http://schemas.microsoft.com/office/drawing/2014/main" id="{8D7C3D51-1329-EC4F-B060-2A152019095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563" y="5245619"/>
            <a:ext cx="1697765" cy="1028004"/>
          </a:xfrm>
          <a:prstGeom prst="rect">
            <a:avLst/>
          </a:prstGeom>
        </p:spPr>
      </p:pic>
      <p:sp>
        <p:nvSpPr>
          <p:cNvPr id="17" name="Text Placeholder">
            <a:extLst>
              <a:ext uri="{FF2B5EF4-FFF2-40B4-BE49-F238E27FC236}">
                <a16:creationId xmlns:a16="http://schemas.microsoft.com/office/drawing/2014/main" id="{DAAF1F3A-AE57-4714-85DB-5C7DD275AFB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76328" y="5507573"/>
            <a:ext cx="5111261" cy="608932"/>
          </a:xfrm>
        </p:spPr>
        <p:txBody>
          <a:bodyPr lIns="274320" anchor="b" anchorCtr="0"/>
          <a:lstStyle>
            <a:lvl1pPr marL="306903" indent="-306903">
              <a:buClr>
                <a:srgbClr val="F7931F"/>
              </a:buClr>
              <a:buFont typeface="Wingdings" panose="05000000000000000000" pitchFamily="2" charset="2"/>
              <a:buNone/>
              <a:defRPr sz="1467" b="1">
                <a:solidFill>
                  <a:srgbClr val="2D2D2D"/>
                </a:solidFill>
              </a:defRPr>
            </a:lvl1pPr>
            <a:lvl2pPr>
              <a:buClr>
                <a:srgbClr val="1D624D"/>
              </a:buClr>
              <a:defRPr sz="2133">
                <a:solidFill>
                  <a:srgbClr val="2D2D2D"/>
                </a:solidFill>
              </a:defRPr>
            </a:lvl2pPr>
            <a:lvl3pPr>
              <a:buClr>
                <a:srgbClr val="4EA346"/>
              </a:buClr>
              <a:defRPr sz="2133">
                <a:solidFill>
                  <a:srgbClr val="2D2D2D"/>
                </a:solidFill>
              </a:defRPr>
            </a:lvl3pPr>
            <a:lvl4pPr>
              <a:defRPr sz="2667">
                <a:solidFill>
                  <a:schemeClr val="accent4">
                    <a:lumMod val="75000"/>
                  </a:schemeClr>
                </a:solidFill>
              </a:defRPr>
            </a:lvl4pPr>
            <a:lvl5pPr>
              <a:defRPr sz="2667">
                <a:solidFill>
                  <a:schemeClr val="accent4">
                    <a:lumMod val="75000"/>
                  </a:schemeClr>
                </a:solidFill>
              </a:defRPr>
            </a:lvl5pPr>
          </a:lstStyle>
          <a:p>
            <a:pPr lvl="0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94B87AB-5B8D-0A45-9270-C49342BA965F}"/>
              </a:ext>
            </a:extLst>
          </p:cNvPr>
          <p:cNvSpPr/>
          <p:nvPr userDrawn="1"/>
        </p:nvSpPr>
        <p:spPr>
          <a:xfrm>
            <a:off x="0" y="6392256"/>
            <a:ext cx="12192000" cy="465745"/>
          </a:xfrm>
          <a:prstGeom prst="rect">
            <a:avLst/>
          </a:prstGeom>
          <a:solidFill>
            <a:srgbClr val="1D62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7680" rtlCol="0" anchor="ctr"/>
          <a:lstStyle/>
          <a:p>
            <a:r>
              <a:rPr lang="en-US" sz="16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MORE INFORMATION: </a:t>
            </a:r>
            <a:r>
              <a:rPr lang="en-US" sz="2133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cdc.gov/COVID19</a:t>
            </a:r>
            <a:endParaRPr lang="en-US" sz="2133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3181167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rgbClr val="1D6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 userDrawn="1">
            <p:ph type="title"/>
          </p:nvPr>
        </p:nvSpPr>
        <p:spPr>
          <a:xfrm>
            <a:off x="1" y="4675991"/>
            <a:ext cx="12192001" cy="838635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ts val="4000"/>
              </a:lnSpc>
              <a:defRPr sz="4267" b="0" i="0" baseline="0">
                <a:solidFill>
                  <a:schemeClr val="tx2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2" name="Picture 11" descr="Illustration of a bandage and check mark positioned in the shape of a V that sybolizes vaccine confidence.">
            <a:extLst>
              <a:ext uri="{FF2B5EF4-FFF2-40B4-BE49-F238E27FC236}">
                <a16:creationId xmlns:a16="http://schemas.microsoft.com/office/drawing/2014/main" id="{BA2EA57B-A796-7149-B206-61BE038B062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403647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350153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8B2CF4E6-60B4-6A4E-9674-41525EE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31520"/>
            <a:ext cx="10972800" cy="1143000"/>
          </a:xfrm>
          <a:prstGeom prst="rect">
            <a:avLst/>
          </a:prstGeom>
        </p:spPr>
        <p:txBody>
          <a:bodyPr anchor="t" anchorCtr="0"/>
          <a:lstStyle>
            <a:lvl1pPr algn="l">
              <a:lnSpc>
                <a:spcPts val="4000"/>
              </a:lnSpc>
              <a:defRPr sz="3467" b="1" i="0" baseline="0">
                <a:solidFill>
                  <a:srgbClr val="1D624D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EADE02BA-69B0-3244-BDD3-8A69CC21B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63"/>
            <a:ext cx="12192000" cy="465745"/>
          </a:xfrm>
          <a:solidFill>
            <a:srgbClr val="3A7AB6"/>
          </a:solidFill>
        </p:spPr>
        <p:txBody>
          <a:bodyPr lIns="365760" rIns="365760" anchor="ctr"/>
          <a:lstStyle>
            <a:lvl1pPr marL="0" indent="0">
              <a:buNone/>
              <a:defRPr b="1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Text Placeholder">
            <a:extLst>
              <a:ext uri="{FF2B5EF4-FFF2-40B4-BE49-F238E27FC236}">
                <a16:creationId xmlns:a16="http://schemas.microsoft.com/office/drawing/2014/main" id="{0FE56291-69FB-0643-9939-1E6D15C2C1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" y="1545167"/>
            <a:ext cx="10972800" cy="4455584"/>
          </a:xfrm>
        </p:spPr>
        <p:txBody>
          <a:bodyPr/>
          <a:lstStyle>
            <a:lvl1pPr marL="306903" indent="-306903">
              <a:buClr>
                <a:srgbClr val="F7931F"/>
              </a:buClr>
              <a:buFont typeface="Wingdings" panose="05000000000000000000" pitchFamily="2" charset="2"/>
              <a:buChar char="§"/>
              <a:defRPr sz="2133">
                <a:solidFill>
                  <a:srgbClr val="2D2D2D"/>
                </a:solidFill>
              </a:defRPr>
            </a:lvl1pPr>
            <a:lvl2pPr>
              <a:buClr>
                <a:srgbClr val="1D624D"/>
              </a:buClr>
              <a:defRPr sz="2133">
                <a:solidFill>
                  <a:srgbClr val="2D2D2D"/>
                </a:solidFill>
              </a:defRPr>
            </a:lvl2pPr>
            <a:lvl3pPr>
              <a:buClr>
                <a:srgbClr val="4EA346"/>
              </a:buClr>
              <a:defRPr sz="2133">
                <a:solidFill>
                  <a:srgbClr val="2D2D2D"/>
                </a:solidFill>
              </a:defRPr>
            </a:lvl3pPr>
            <a:lvl4pPr>
              <a:defRPr sz="2667">
                <a:solidFill>
                  <a:schemeClr val="accent4">
                    <a:lumMod val="75000"/>
                  </a:schemeClr>
                </a:solidFill>
              </a:defRPr>
            </a:lvl4pPr>
            <a:lvl5pPr>
              <a:defRPr sz="2667">
                <a:solidFill>
                  <a:schemeClr val="accent4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2149886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- Two Row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8B2CF4E6-60B4-6A4E-9674-41525EE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31520"/>
            <a:ext cx="10972800" cy="1143000"/>
          </a:xfrm>
          <a:prstGeom prst="rect">
            <a:avLst/>
          </a:prstGeom>
        </p:spPr>
        <p:txBody>
          <a:bodyPr anchor="t" anchorCtr="0"/>
          <a:lstStyle>
            <a:lvl1pPr algn="l">
              <a:lnSpc>
                <a:spcPts val="4000"/>
              </a:lnSpc>
              <a:defRPr sz="3467" b="1" i="0" baseline="0">
                <a:solidFill>
                  <a:srgbClr val="1D624D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EADE02BA-69B0-3244-BDD3-8A69CC21B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63"/>
            <a:ext cx="12192000" cy="465745"/>
          </a:xfrm>
          <a:solidFill>
            <a:srgbClr val="3A7AB6"/>
          </a:solidFill>
        </p:spPr>
        <p:txBody>
          <a:bodyPr lIns="365760" rIns="365760" anchor="ctr"/>
          <a:lstStyle>
            <a:lvl1pPr marL="0" indent="0">
              <a:buNone/>
              <a:defRPr b="1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Text Placeholder">
            <a:extLst>
              <a:ext uri="{FF2B5EF4-FFF2-40B4-BE49-F238E27FC236}">
                <a16:creationId xmlns:a16="http://schemas.microsoft.com/office/drawing/2014/main" id="{0FE56291-69FB-0643-9939-1E6D15C2C1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" y="1545167"/>
            <a:ext cx="10972800" cy="2202269"/>
          </a:xfrm>
        </p:spPr>
        <p:txBody>
          <a:bodyPr/>
          <a:lstStyle>
            <a:lvl1pPr marL="306903" indent="-306903">
              <a:buClr>
                <a:srgbClr val="F7931F"/>
              </a:buClr>
              <a:buFont typeface="Wingdings" panose="05000000000000000000" pitchFamily="2" charset="2"/>
              <a:buChar char="§"/>
              <a:defRPr sz="2133">
                <a:solidFill>
                  <a:srgbClr val="2D2D2D"/>
                </a:solidFill>
              </a:defRPr>
            </a:lvl1pPr>
            <a:lvl2pPr>
              <a:buClr>
                <a:srgbClr val="1D624D"/>
              </a:buClr>
              <a:defRPr sz="2133">
                <a:solidFill>
                  <a:srgbClr val="2D2D2D"/>
                </a:solidFill>
              </a:defRPr>
            </a:lvl2pPr>
            <a:lvl3pPr>
              <a:buClr>
                <a:srgbClr val="4EA346"/>
              </a:buClr>
              <a:defRPr sz="2133">
                <a:solidFill>
                  <a:srgbClr val="2D2D2D"/>
                </a:solidFill>
              </a:defRPr>
            </a:lvl3pPr>
            <a:lvl4pPr>
              <a:defRPr sz="2667">
                <a:solidFill>
                  <a:schemeClr val="accent4">
                    <a:lumMod val="75000"/>
                  </a:schemeClr>
                </a:solidFill>
              </a:defRPr>
            </a:lvl4pPr>
            <a:lvl5pPr>
              <a:defRPr sz="2667">
                <a:solidFill>
                  <a:schemeClr val="accent4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">
            <a:extLst>
              <a:ext uri="{FF2B5EF4-FFF2-40B4-BE49-F238E27FC236}">
                <a16:creationId xmlns:a16="http://schemas.microsoft.com/office/drawing/2014/main" id="{ED9DE4BA-4CDE-41D4-AD9B-308AC5DA8C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9600" y="3850106"/>
            <a:ext cx="10972800" cy="2689893"/>
          </a:xfrm>
        </p:spPr>
        <p:txBody>
          <a:bodyPr/>
          <a:lstStyle>
            <a:lvl1pPr marL="306903" indent="-306903">
              <a:buClr>
                <a:srgbClr val="F7931F"/>
              </a:buClr>
              <a:buFont typeface="Wingdings" panose="05000000000000000000" pitchFamily="2" charset="2"/>
              <a:buChar char="§"/>
              <a:defRPr sz="2133">
                <a:solidFill>
                  <a:srgbClr val="2D2D2D"/>
                </a:solidFill>
              </a:defRPr>
            </a:lvl1pPr>
            <a:lvl2pPr>
              <a:buClr>
                <a:srgbClr val="1D624D"/>
              </a:buClr>
              <a:defRPr sz="2133">
                <a:solidFill>
                  <a:srgbClr val="2D2D2D"/>
                </a:solidFill>
              </a:defRPr>
            </a:lvl2pPr>
            <a:lvl3pPr>
              <a:buClr>
                <a:srgbClr val="4EA346"/>
              </a:buClr>
              <a:defRPr sz="2133">
                <a:solidFill>
                  <a:srgbClr val="2D2D2D"/>
                </a:solidFill>
              </a:defRPr>
            </a:lvl3pPr>
            <a:lvl4pPr>
              <a:defRPr sz="2667">
                <a:solidFill>
                  <a:schemeClr val="accent4">
                    <a:lumMod val="75000"/>
                  </a:schemeClr>
                </a:solidFill>
              </a:defRPr>
            </a:lvl4pPr>
            <a:lvl5pPr>
              <a:defRPr sz="2667">
                <a:solidFill>
                  <a:schemeClr val="accent4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0473337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with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B2CF4E6-60B4-6A4E-9674-41525EE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31520"/>
            <a:ext cx="10972800" cy="1143000"/>
          </a:xfrm>
          <a:prstGeom prst="rect">
            <a:avLst/>
          </a:prstGeom>
        </p:spPr>
        <p:txBody>
          <a:bodyPr anchor="t" anchorCtr="0"/>
          <a:lstStyle>
            <a:lvl1pPr algn="l">
              <a:lnSpc>
                <a:spcPts val="4000"/>
              </a:lnSpc>
              <a:defRPr sz="3467" b="1" i="0" baseline="0">
                <a:solidFill>
                  <a:srgbClr val="1D624D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ADE02BA-69B0-3244-BDD3-8A69CC21B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63"/>
            <a:ext cx="12192000" cy="465745"/>
          </a:xfrm>
          <a:solidFill>
            <a:srgbClr val="3A7AB6"/>
          </a:solidFill>
        </p:spPr>
        <p:txBody>
          <a:bodyPr lIns="365760" rIns="365760" anchor="ctr"/>
          <a:lstStyle>
            <a:lvl1pPr marL="0" indent="0">
              <a:buNone/>
              <a:defRPr b="1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FE56291-69FB-0643-9939-1E6D15C2C1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9600" y="1545167"/>
            <a:ext cx="10972800" cy="4455584"/>
          </a:xfrm>
        </p:spPr>
        <p:txBody>
          <a:bodyPr/>
          <a:lstStyle>
            <a:lvl1pPr marL="306903" indent="-306903">
              <a:buClr>
                <a:srgbClr val="F7931F"/>
              </a:buClr>
              <a:buFont typeface="Wingdings" panose="05000000000000000000" pitchFamily="2" charset="2"/>
              <a:buChar char="§"/>
              <a:defRPr sz="2133">
                <a:solidFill>
                  <a:srgbClr val="2D2D2D"/>
                </a:solidFill>
              </a:defRPr>
            </a:lvl1pPr>
            <a:lvl2pPr>
              <a:buClr>
                <a:srgbClr val="1D624D"/>
              </a:buClr>
              <a:defRPr sz="2133">
                <a:solidFill>
                  <a:srgbClr val="2D2D2D"/>
                </a:solidFill>
              </a:defRPr>
            </a:lvl2pPr>
            <a:lvl3pPr>
              <a:buClr>
                <a:srgbClr val="4EA346"/>
              </a:buClr>
              <a:defRPr sz="2133">
                <a:solidFill>
                  <a:srgbClr val="2D2D2D"/>
                </a:solidFill>
              </a:defRPr>
            </a:lvl3pPr>
            <a:lvl4pPr>
              <a:defRPr sz="2667">
                <a:solidFill>
                  <a:schemeClr val="accent4">
                    <a:lumMod val="75000"/>
                  </a:schemeClr>
                </a:solidFill>
              </a:defRPr>
            </a:lvl4pPr>
            <a:lvl5pPr>
              <a:defRPr sz="2667">
                <a:solidFill>
                  <a:schemeClr val="accent4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Picture Placeholder 3">
            <a:extLst>
              <a:ext uri="{FF2B5EF4-FFF2-40B4-BE49-F238E27FC236}">
                <a16:creationId xmlns:a16="http://schemas.microsoft.com/office/drawing/2014/main" id="{81A7AEE3-3E73-CF45-9600-EB62115419C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942667" y="465667"/>
            <a:ext cx="5249333" cy="639233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74494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- Text with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8B2CF4E6-60B4-6A4E-9674-41525EE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31520"/>
            <a:ext cx="10972800" cy="1143000"/>
          </a:xfrm>
          <a:prstGeom prst="rect">
            <a:avLst/>
          </a:prstGeom>
        </p:spPr>
        <p:txBody>
          <a:bodyPr anchor="t" anchorCtr="0"/>
          <a:lstStyle>
            <a:lvl1pPr algn="l">
              <a:lnSpc>
                <a:spcPts val="4000"/>
              </a:lnSpc>
              <a:defRPr sz="3467" b="1" i="0" baseline="0">
                <a:solidFill>
                  <a:srgbClr val="1D624D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EADE02BA-69B0-3244-BDD3-8A69CC21B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63"/>
            <a:ext cx="12192000" cy="465745"/>
          </a:xfrm>
          <a:solidFill>
            <a:srgbClr val="3A7AB6"/>
          </a:solidFill>
        </p:spPr>
        <p:txBody>
          <a:bodyPr lIns="365760" rIns="365760" anchor="ctr"/>
          <a:lstStyle>
            <a:lvl1pPr marL="0" indent="0">
              <a:buNone/>
              <a:defRPr b="1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">
            <a:extLst>
              <a:ext uri="{FF2B5EF4-FFF2-40B4-BE49-F238E27FC236}">
                <a16:creationId xmlns:a16="http://schemas.microsoft.com/office/drawing/2014/main" id="{732F4646-A827-5D4C-B83C-95259D4348B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76" y="1578277"/>
            <a:ext cx="5354075" cy="5178481"/>
          </a:xfrm>
        </p:spPr>
      </p:sp>
      <p:sp>
        <p:nvSpPr>
          <p:cNvPr id="12" name="Text Placeholder">
            <a:extLst>
              <a:ext uri="{FF2B5EF4-FFF2-40B4-BE49-F238E27FC236}">
                <a16:creationId xmlns:a16="http://schemas.microsoft.com/office/drawing/2014/main" id="{D3609A2C-4E51-1840-A63A-E9F6BCD58E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09600" y="1545166"/>
            <a:ext cx="5354075" cy="5211591"/>
          </a:xfrm>
        </p:spPr>
        <p:txBody>
          <a:bodyPr/>
          <a:lstStyle>
            <a:lvl1pPr marL="306903" indent="-306903">
              <a:buClr>
                <a:srgbClr val="F7931F"/>
              </a:buClr>
              <a:buFont typeface="Wingdings" panose="05000000000000000000" pitchFamily="2" charset="2"/>
              <a:buChar char="§"/>
              <a:defRPr sz="2133">
                <a:solidFill>
                  <a:srgbClr val="2D2D2D"/>
                </a:solidFill>
              </a:defRPr>
            </a:lvl1pPr>
            <a:lvl2pPr>
              <a:buClr>
                <a:srgbClr val="1D624D"/>
              </a:buClr>
              <a:defRPr sz="2133">
                <a:solidFill>
                  <a:srgbClr val="2D2D2D"/>
                </a:solidFill>
              </a:defRPr>
            </a:lvl2pPr>
            <a:lvl3pPr>
              <a:buClr>
                <a:srgbClr val="4EA346"/>
              </a:buClr>
              <a:defRPr sz="2133">
                <a:solidFill>
                  <a:srgbClr val="2D2D2D"/>
                </a:solidFill>
              </a:defRPr>
            </a:lvl3pPr>
            <a:lvl4pPr>
              <a:defRPr sz="2667">
                <a:solidFill>
                  <a:schemeClr val="accent4">
                    <a:lumMod val="75000"/>
                  </a:schemeClr>
                </a:solidFill>
              </a:defRPr>
            </a:lvl4pPr>
            <a:lvl5pPr>
              <a:defRPr sz="2667">
                <a:solidFill>
                  <a:schemeClr val="accent4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40510299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- Two Image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8B2CF4E6-60B4-6A4E-9674-41525EE631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31520"/>
            <a:ext cx="10972800" cy="1143000"/>
          </a:xfrm>
          <a:prstGeom prst="rect">
            <a:avLst/>
          </a:prstGeom>
        </p:spPr>
        <p:txBody>
          <a:bodyPr anchor="t" anchorCtr="0"/>
          <a:lstStyle>
            <a:lvl1pPr algn="l">
              <a:lnSpc>
                <a:spcPts val="4000"/>
              </a:lnSpc>
              <a:defRPr sz="3467" b="1" i="0" baseline="0">
                <a:solidFill>
                  <a:srgbClr val="1D624D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EADE02BA-69B0-3244-BDD3-8A69CC21B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63"/>
            <a:ext cx="12192000" cy="465745"/>
          </a:xfrm>
          <a:solidFill>
            <a:srgbClr val="3A7AB6"/>
          </a:solidFill>
        </p:spPr>
        <p:txBody>
          <a:bodyPr lIns="365760" rIns="365760" anchor="ctr"/>
          <a:lstStyle>
            <a:lvl1pPr marL="0" indent="0">
              <a:buNone/>
              <a:defRPr b="1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Picture Placeholder Left">
            <a:extLst>
              <a:ext uri="{FF2B5EF4-FFF2-40B4-BE49-F238E27FC236}">
                <a16:creationId xmlns:a16="http://schemas.microsoft.com/office/drawing/2014/main" id="{6DF0CCAE-BA5E-7445-B5F0-1085A0EEEE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" y="1578277"/>
            <a:ext cx="5354075" cy="5178481"/>
          </a:xfrm>
        </p:spPr>
      </p:sp>
      <p:sp>
        <p:nvSpPr>
          <p:cNvPr id="11" name="Picture Placeholder Right">
            <a:extLst>
              <a:ext uri="{FF2B5EF4-FFF2-40B4-BE49-F238E27FC236}">
                <a16:creationId xmlns:a16="http://schemas.microsoft.com/office/drawing/2014/main" id="{732F4646-A827-5D4C-B83C-95259D4348B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76" y="1578277"/>
            <a:ext cx="5354075" cy="5178481"/>
          </a:xfrm>
        </p:spPr>
      </p:sp>
    </p:spTree>
    <p:extLst>
      <p:ext uri="{BB962C8B-B14F-4D97-AF65-F5344CB8AC3E}">
        <p14:creationId xmlns:p14="http://schemas.microsoft.com/office/powerpoint/2010/main" val="2823157554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rgbClr val="1D62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">
            <a:extLst>
              <a:ext uri="{FF2B5EF4-FFF2-40B4-BE49-F238E27FC236}">
                <a16:creationId xmlns:a16="http://schemas.microsoft.com/office/drawing/2014/main" id="{1457D467-9F7C-6847-9638-025EA2AEDB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11323" y="5903336"/>
            <a:ext cx="10515600" cy="356305"/>
          </a:xfrm>
          <a:prstGeom prst="rect">
            <a:avLst/>
          </a:prstGeom>
        </p:spPr>
        <p:txBody>
          <a:bodyPr/>
          <a:lstStyle/>
          <a:p>
            <a:pPr algn="l"/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op Background">
            <a:extLst>
              <a:ext uri="{FF2B5EF4-FFF2-40B4-BE49-F238E27FC236}">
                <a16:creationId xmlns:a16="http://schemas.microsoft.com/office/drawing/2014/main" id="{75BED880-F520-8E4D-BB12-F4000F7AB2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1" y="1"/>
            <a:ext cx="12191999" cy="5559287"/>
          </a:xfrm>
          <a:prstGeom prst="rect">
            <a:avLst/>
          </a:prstGeom>
          <a:solidFill>
            <a:srgbClr val="4EA3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800" dirty="0">
              <a:solidFill>
                <a:srgbClr val="FFFFFF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pic>
        <p:nvPicPr>
          <p:cNvPr id="6" name="CDC Logo" descr="Logos of the U.S. Department of Health and Human Services and Centers for Disease Control and Prevention">
            <a:extLst>
              <a:ext uri="{FF2B5EF4-FFF2-40B4-BE49-F238E27FC236}">
                <a16:creationId xmlns:a16="http://schemas.microsoft.com/office/drawing/2014/main" id="{18B803ED-DE59-E743-88D2-AADE3616F9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23" y="3976541"/>
            <a:ext cx="1697765" cy="1028004"/>
          </a:xfrm>
          <a:prstGeom prst="rect">
            <a:avLst/>
          </a:prstGeo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5C845DD-4446-EC49-B48A-C6B6E04BB7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11766" y="6258984"/>
            <a:ext cx="10515156" cy="599016"/>
          </a:xfrm>
        </p:spPr>
        <p:txBody>
          <a:bodyPr tIns="0"/>
          <a:lstStyle>
            <a:lvl1pPr marL="0" indent="0">
              <a:buNone/>
              <a:defRPr sz="1600">
                <a:solidFill>
                  <a:srgbClr val="FFFFFF"/>
                </a:solidFill>
              </a:defRPr>
            </a:lvl1pPr>
            <a:lvl2pPr>
              <a:defRPr sz="1600">
                <a:solidFill>
                  <a:srgbClr val="FFFFFF"/>
                </a:solidFill>
              </a:defRPr>
            </a:lvl2pPr>
            <a:lvl3pPr>
              <a:defRPr sz="1600">
                <a:solidFill>
                  <a:srgbClr val="FFFFFF"/>
                </a:solidFill>
              </a:defRPr>
            </a:lvl3pPr>
            <a:lvl4pPr>
              <a:defRPr sz="1600">
                <a:solidFill>
                  <a:srgbClr val="FFFFFF"/>
                </a:solidFill>
              </a:defRPr>
            </a:lvl4pPr>
            <a:lvl5pPr>
              <a:defRPr sz="16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5185936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80475-364D-4CFC-911B-733A16E562B7}" type="datetime1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11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C6B5-6DFB-42CC-A85D-F98D250925D7}" type="datetime1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4671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F4385-2BDA-44E7-9123-AC4083C0E373}" type="datetime1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021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45271-DCD3-4279-A221-02260B404D24}" type="datetime1">
              <a:rPr lang="en-US" smtClean="0"/>
              <a:t>11/20/2021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194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C767-A28F-4937-81EF-F4BD3F93F4DF}" type="datetime1">
              <a:rPr lang="en-US" smtClean="0"/>
              <a:t>11/20/2021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614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355D9-72C2-4BE0-AAB0-948D7C823360}" type="datetime1">
              <a:rPr lang="en-US" smtClean="0"/>
              <a:t>11/20/2021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Group 3 - Project 3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701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F04244C-E164-4F19-9B51-C7D24C71DD67}" type="datetime1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Group 3 - Project 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31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D2507-16DE-4F0B-9EF7-D17FFD3DF6A1}" type="datetime1">
              <a:rPr lang="en-US" smtClean="0"/>
              <a:t>11/20/2021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272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4E4085C6-A93C-4E47-B01F-56F64294E935}" type="datetime1">
              <a:rPr lang="en-US" smtClean="0"/>
              <a:t>11/20/2021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Group 3 - Project 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0DD2B92-C6C0-4822-BC8E-A098F82D2DC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0397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6684"/>
            <a:ext cx="10515600" cy="4349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072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</p:sldLayoutIdLst>
  <p:transition>
    <p:fade/>
  </p:transition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Myriad Web Pro" panose="020B0503030403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Myriad Web Pro" panose="020B0503030403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Myriad Web Pro" panose="020B0503030403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Myriad Web Pro" panose="020B0503030403020204" pitchFamily="34" charset="0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Myriad Web Pro" panose="020B0503030403020204" pitchFamily="34" charset="0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Myriad Web Pro" panose="020B0503030403020204" pitchFamily="34" charset="0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Myriad Web Pro" panose="020B0503030403020204" pitchFamily="34" charset="0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Myriad Web Pro" panose="020B0503030403020204" pitchFamily="34" charset="0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kern="1200">
          <a:solidFill>
            <a:srgbClr val="2D2D2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867" kern="1200">
          <a:solidFill>
            <a:srgbClr val="2D2D2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kern="1200">
          <a:solidFill>
            <a:srgbClr val="2D2D2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867" kern="1200">
          <a:solidFill>
            <a:srgbClr val="2D2D2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867" kern="1200">
          <a:solidFill>
            <a:srgbClr val="2D2D2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9EB62F1A-F1E8-4193-A75F-BC6C30F5C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402" y="3267233"/>
            <a:ext cx="10745195" cy="1143000"/>
          </a:xfrm>
        </p:spPr>
        <p:txBody>
          <a:bodyPr/>
          <a:lstStyle/>
          <a:p>
            <a:pPr algn="ctr"/>
            <a:r>
              <a:rPr lang="en-US" dirty="0"/>
              <a:t>Project 3  </a:t>
            </a:r>
          </a:p>
          <a:p>
            <a:pPr algn="ctr"/>
            <a:r>
              <a:rPr lang="en-US" dirty="0"/>
              <a:t>Hannah Hill – Sahar Jamal – Neda Mehdizadeh</a:t>
            </a:r>
          </a:p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8EA122D-178C-461E-95C7-BE7DE75C2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3858" y="107072"/>
            <a:ext cx="10058400" cy="3220328"/>
          </a:xfrm>
        </p:spPr>
        <p:txBody>
          <a:bodyPr>
            <a:normAutofit/>
          </a:bodyPr>
          <a:lstStyle/>
          <a:p>
            <a:pPr algn="ctr"/>
            <a:r>
              <a:rPr lang="en-US" sz="60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Coronavirus</a:t>
            </a:r>
            <a:r>
              <a:rPr lang="en-US" sz="6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Pandemic (COVID-19) Dashboard</a:t>
            </a:r>
            <a:br>
              <a:rPr lang="en-US" sz="66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endParaRPr lang="en-US" sz="6600" dirty="0"/>
          </a:p>
        </p:txBody>
      </p:sp>
      <p:pic>
        <p:nvPicPr>
          <p:cNvPr id="9" name="Picture" descr="A patient lies on a hospital bed.">
            <a:extLst>
              <a:ext uri="{FF2B5EF4-FFF2-40B4-BE49-F238E27FC236}">
                <a16:creationId xmlns:a16="http://schemas.microsoft.com/office/drawing/2014/main" id="{7EEA3A5F-0209-4542-9ABC-C701C3CA8C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26" r="15093"/>
          <a:stretch/>
        </p:blipFill>
        <p:spPr>
          <a:xfrm>
            <a:off x="4654052" y="4455620"/>
            <a:ext cx="2133600" cy="1779629"/>
          </a:xfrm>
          <a:prstGeom prst="rect">
            <a:avLst/>
          </a:prstGeom>
        </p:spPr>
      </p:pic>
      <p:pic>
        <p:nvPicPr>
          <p:cNvPr id="10" name="Picture" descr="An older female patient wearing a face mask speaks with her healthcare provider, who also is also waring a face mask.">
            <a:extLst>
              <a:ext uri="{FF2B5EF4-FFF2-40B4-BE49-F238E27FC236}">
                <a16:creationId xmlns:a16="http://schemas.microsoft.com/office/drawing/2014/main" id="{EDF261CC-BA31-41D4-8B2D-23B12A96CE2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6" r="16834"/>
          <a:stretch/>
        </p:blipFill>
        <p:spPr>
          <a:xfrm>
            <a:off x="1243605" y="4455620"/>
            <a:ext cx="1977656" cy="1660645"/>
          </a:xfrm>
          <a:prstGeom prst="rect">
            <a:avLst/>
          </a:prstGeom>
        </p:spPr>
      </p:pic>
      <p:pic>
        <p:nvPicPr>
          <p:cNvPr id="14" name="Picture" descr="An elerly person wearing a mask that covers their nose and mouth washes their hands with soap and water.">
            <a:extLst>
              <a:ext uri="{FF2B5EF4-FFF2-40B4-BE49-F238E27FC236}">
                <a16:creationId xmlns:a16="http://schemas.microsoft.com/office/drawing/2014/main" id="{E03023F6-68BD-4986-8AAD-1BB0BD17D4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8" t="9251" r="35307"/>
          <a:stretch/>
        </p:blipFill>
        <p:spPr>
          <a:xfrm flipH="1">
            <a:off x="8220443" y="4410233"/>
            <a:ext cx="1902563" cy="1898612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0F9DA133-2BA7-4524-8012-52F94BC8D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490ECAE-A10F-4DA2-A5F0-0A165D7BB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760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286ACD-02FD-4938-B357-A5FF77EC9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7118"/>
            <a:ext cx="12192000" cy="5983764"/>
          </a:xfrm>
          <a:prstGeom prst="rect">
            <a:avLst/>
          </a:prstGeom>
        </p:spPr>
      </p:pic>
      <p:sp>
        <p:nvSpPr>
          <p:cNvPr id="4" name="Subtitle">
            <a:extLst>
              <a:ext uri="{FF2B5EF4-FFF2-40B4-BE49-F238E27FC236}">
                <a16:creationId xmlns:a16="http://schemas.microsoft.com/office/drawing/2014/main" id="{A5DFB048-B0EC-4195-B6BF-312811BCAF18}"/>
              </a:ext>
            </a:extLst>
          </p:cNvPr>
          <p:cNvSpPr txBox="1">
            <a:spLocks/>
          </p:cNvSpPr>
          <p:nvPr/>
        </p:nvSpPr>
        <p:spPr bwMode="auto">
          <a:xfrm>
            <a:off x="0" y="-28627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A choropleth map – GDP per Capita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EC8DD-9486-49BE-8E43-C42BD8ED4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D2329C-564B-4232-BAFB-44710E587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64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616EF4-85AB-4904-BFE1-A0F20F94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BF17C8-8D5D-47E2-8583-DC2C130AD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11</a:t>
            </a:fld>
            <a:endParaRPr lang="en-US"/>
          </a:p>
        </p:txBody>
      </p:sp>
      <p:sp>
        <p:nvSpPr>
          <p:cNvPr id="4" name="Subtitle">
            <a:extLst>
              <a:ext uri="{FF2B5EF4-FFF2-40B4-BE49-F238E27FC236}">
                <a16:creationId xmlns:a16="http://schemas.microsoft.com/office/drawing/2014/main" id="{6C337C2D-0558-4BC6-B232-7A0AE5D93AC8}"/>
              </a:ext>
            </a:extLst>
          </p:cNvPr>
          <p:cNvSpPr txBox="1">
            <a:spLocks/>
          </p:cNvSpPr>
          <p:nvPr/>
        </p:nvSpPr>
        <p:spPr bwMode="auto">
          <a:xfrm>
            <a:off x="0" y="-28627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Interactive Scatter Plot  - Code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7A1E77-86EC-4089-B0F2-920FAC0FB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138" y="658917"/>
            <a:ext cx="5059052" cy="35639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0845F85-558B-4BF5-97FA-6FDD9F824E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431" y="658917"/>
            <a:ext cx="5059052" cy="348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269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92320B0-12F7-475F-89D0-511CBB3E8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E0C723-01A1-4B14-9E22-D113F92E4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12</a:t>
            </a:fld>
            <a:endParaRPr lang="en-US"/>
          </a:p>
        </p:txBody>
      </p:sp>
      <p:sp>
        <p:nvSpPr>
          <p:cNvPr id="4" name="Subtitle">
            <a:extLst>
              <a:ext uri="{FF2B5EF4-FFF2-40B4-BE49-F238E27FC236}">
                <a16:creationId xmlns:a16="http://schemas.microsoft.com/office/drawing/2014/main" id="{3B8BA402-B816-4D13-B12E-BC40DF4ABC22}"/>
              </a:ext>
            </a:extLst>
          </p:cNvPr>
          <p:cNvSpPr txBox="1">
            <a:spLocks/>
          </p:cNvSpPr>
          <p:nvPr/>
        </p:nvSpPr>
        <p:spPr bwMode="auto">
          <a:xfrm>
            <a:off x="0" y="-28627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Interactive Scatter Plot  - Total Vaccination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AA61B0-B81B-4E08-947E-FF90B3EB9B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167" t="25555" r="9584" b="19260"/>
          <a:stretch/>
        </p:blipFill>
        <p:spPr>
          <a:xfrm>
            <a:off x="1195206" y="707178"/>
            <a:ext cx="9801587" cy="486812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37B2C81-0F45-426C-BCE3-CDEA7C211193}"/>
              </a:ext>
            </a:extLst>
          </p:cNvPr>
          <p:cNvSpPr txBox="1"/>
          <p:nvPr/>
        </p:nvSpPr>
        <p:spPr>
          <a:xfrm>
            <a:off x="1758949" y="5390634"/>
            <a:ext cx="8674100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Countries with higher GDP have the higher number of total vaccination/100</a:t>
            </a:r>
          </a:p>
        </p:txBody>
      </p:sp>
    </p:spTree>
    <p:extLst>
      <p:ext uri="{BB962C8B-B14F-4D97-AF65-F5344CB8AC3E}">
        <p14:creationId xmlns:p14="http://schemas.microsoft.com/office/powerpoint/2010/main" val="1463854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616EF4-85AB-4904-BFE1-A0F20F944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BF17C8-8D5D-47E2-8583-DC2C130AD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13</a:t>
            </a:fld>
            <a:endParaRPr lang="en-US"/>
          </a:p>
        </p:txBody>
      </p:sp>
      <p:sp>
        <p:nvSpPr>
          <p:cNvPr id="4" name="Subtitle">
            <a:extLst>
              <a:ext uri="{FF2B5EF4-FFF2-40B4-BE49-F238E27FC236}">
                <a16:creationId xmlns:a16="http://schemas.microsoft.com/office/drawing/2014/main" id="{6C337C2D-0558-4BC6-B232-7A0AE5D93AC8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Interactive Scatter Plot  - Radio Button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EC6D55-75F7-4132-AA9D-EF467234D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7984"/>
            <a:ext cx="12192000" cy="3183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789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4482778-B938-4F90-9B65-856C6B439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294813-C484-4CBE-8896-F09948A8D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2DDCF4-58CB-46D6-A544-12D51B107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788" y="177800"/>
            <a:ext cx="6477631" cy="342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1EC071-19FD-4769-970D-3E2663368E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199" y="3898460"/>
            <a:ext cx="8381602" cy="24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500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AFE1B3F-B983-4C34-BBE7-2BB2C54E8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45AE807-56C1-41AA-AC6F-E6FA5B63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CF5407-54C2-4AC0-8916-75138E8B9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86" t="25555" r="12517" b="27345"/>
          <a:stretch/>
        </p:blipFill>
        <p:spPr>
          <a:xfrm>
            <a:off x="167381" y="639489"/>
            <a:ext cx="6301008" cy="3069014"/>
          </a:xfrm>
          <a:prstGeom prst="rect">
            <a:avLst/>
          </a:prstGeom>
        </p:spPr>
      </p:pic>
      <p:sp>
        <p:nvSpPr>
          <p:cNvPr id="8" name="Subtitle">
            <a:extLst>
              <a:ext uri="{FF2B5EF4-FFF2-40B4-BE49-F238E27FC236}">
                <a16:creationId xmlns:a16="http://schemas.microsoft.com/office/drawing/2014/main" id="{5EB5F16F-B544-4421-A211-5D83567EE144}"/>
              </a:ext>
            </a:extLst>
          </p:cNvPr>
          <p:cNvSpPr txBox="1">
            <a:spLocks/>
          </p:cNvSpPr>
          <p:nvPr/>
        </p:nvSpPr>
        <p:spPr bwMode="auto">
          <a:xfrm>
            <a:off x="0" y="-28627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Interactive Scatter Plot- Total Cases per million &amp; total deaths 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A2538C-E3FC-437E-A35F-03595D3647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0551" y="3429000"/>
            <a:ext cx="7321449" cy="278951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08D0325-4F30-4C41-8EF6-83FD31573F72}"/>
              </a:ext>
            </a:extLst>
          </p:cNvPr>
          <p:cNvSpPr txBox="1"/>
          <p:nvPr/>
        </p:nvSpPr>
        <p:spPr>
          <a:xfrm>
            <a:off x="7984719" y="1453195"/>
            <a:ext cx="2571751" cy="120032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Countries with lower GDPs have the higher total cases and total deaths</a:t>
            </a:r>
          </a:p>
        </p:txBody>
      </p:sp>
    </p:spTree>
    <p:extLst>
      <p:ext uri="{BB962C8B-B14F-4D97-AF65-F5344CB8AC3E}">
        <p14:creationId xmlns:p14="http://schemas.microsoft.com/office/powerpoint/2010/main" val="23145759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39081B3-27A9-4B14-BAE1-B4BB4C3DDD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A538E4-D017-4648-BD1C-98DAB080C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16</a:t>
            </a:fld>
            <a:endParaRPr lang="en-US"/>
          </a:p>
        </p:txBody>
      </p:sp>
      <p:sp>
        <p:nvSpPr>
          <p:cNvPr id="4" name="Subtitle">
            <a:extLst>
              <a:ext uri="{FF2B5EF4-FFF2-40B4-BE49-F238E27FC236}">
                <a16:creationId xmlns:a16="http://schemas.microsoft.com/office/drawing/2014/main" id="{5FF03783-6EDB-40E9-A5BD-CD3161D8D81D}"/>
              </a:ext>
            </a:extLst>
          </p:cNvPr>
          <p:cNvSpPr txBox="1">
            <a:spLocks/>
          </p:cNvSpPr>
          <p:nvPr/>
        </p:nvSpPr>
        <p:spPr bwMode="auto">
          <a:xfrm>
            <a:off x="0" y="-28627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Sahar’s plots …………….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5C288E-F17B-4473-8AE5-BEEF13957DA5}"/>
              </a:ext>
            </a:extLst>
          </p:cNvPr>
          <p:cNvSpPr txBox="1"/>
          <p:nvPr/>
        </p:nvSpPr>
        <p:spPr>
          <a:xfrm>
            <a:off x="762000" y="1079500"/>
            <a:ext cx="904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Sahar tell your story her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583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6AC2929-5B40-4F21-9F5E-F7FE9C67D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63093-B92F-4487-885C-5CFB82A30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17</a:t>
            </a:fld>
            <a:endParaRPr lang="en-US"/>
          </a:p>
        </p:txBody>
      </p:sp>
      <p:pic>
        <p:nvPicPr>
          <p:cNvPr id="1026" name="Picture 2" descr="Thank You | DMPCC">
            <a:extLst>
              <a:ext uri="{FF2B5EF4-FFF2-40B4-BE49-F238E27FC236}">
                <a16:creationId xmlns:a16="http://schemas.microsoft.com/office/drawing/2014/main" id="{9026A2D7-61D0-44D0-910B-64F9205C10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589" y="1473200"/>
            <a:ext cx="6421546" cy="3376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6803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4025403-1B30-4369-90BE-890AAEBC2565}"/>
              </a:ext>
            </a:extLst>
          </p:cNvPr>
          <p:cNvSpPr txBox="1"/>
          <p:nvPr/>
        </p:nvSpPr>
        <p:spPr>
          <a:xfrm>
            <a:off x="660400" y="925904"/>
            <a:ext cx="10871200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400" dirty="0"/>
              <a:t>The combination of getting vaccinated and following CDC recommendations to protect yourself and others offers the best protection from COVID-19.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Cover your nose and mouth with a mask.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Stay at least 6 feet from people who don’t live with you.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Avoid crowds and poorly ventilated indoor spaces.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Wash your hands.</a:t>
            </a:r>
          </a:p>
        </p:txBody>
      </p:sp>
      <p:pic>
        <p:nvPicPr>
          <p:cNvPr id="10" name="Picture" descr="Illustration of a person wearing a mask that covers their nose and mouth.">
            <a:extLst>
              <a:ext uri="{FF2B5EF4-FFF2-40B4-BE49-F238E27FC236}">
                <a16:creationId xmlns:a16="http://schemas.microsoft.com/office/drawing/2014/main" id="{2BE6CBDF-1A43-4175-988D-7F00730A8D3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6361" y="3291631"/>
            <a:ext cx="1028756" cy="1629896"/>
          </a:xfrm>
          <a:prstGeom prst="rect">
            <a:avLst/>
          </a:prstGeom>
        </p:spPr>
      </p:pic>
      <p:pic>
        <p:nvPicPr>
          <p:cNvPr id="11" name="Picture" descr="Illustration of a shield that is protecting against viruses.">
            <a:extLst>
              <a:ext uri="{FF2B5EF4-FFF2-40B4-BE49-F238E27FC236}">
                <a16:creationId xmlns:a16="http://schemas.microsoft.com/office/drawing/2014/main" id="{01903D4A-CD26-422C-9D81-3E64C514290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640" y="3559919"/>
            <a:ext cx="2124245" cy="1574811"/>
          </a:xfrm>
          <a:prstGeom prst="rect">
            <a:avLst/>
          </a:prstGeom>
        </p:spPr>
      </p:pic>
      <p:sp>
        <p:nvSpPr>
          <p:cNvPr id="12" name="TextBox">
            <a:extLst>
              <a:ext uri="{FF2B5EF4-FFF2-40B4-BE49-F238E27FC236}">
                <a16:creationId xmlns:a16="http://schemas.microsoft.com/office/drawing/2014/main" id="{60F5C168-0637-413F-9C71-92D7B8E2F85B}"/>
              </a:ext>
            </a:extLst>
          </p:cNvPr>
          <p:cNvSpPr txBox="1"/>
          <p:nvPr/>
        </p:nvSpPr>
        <p:spPr>
          <a:xfrm>
            <a:off x="1661095" y="5134730"/>
            <a:ext cx="21945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40">
              <a:defRPr/>
            </a:pPr>
            <a:r>
              <a:rPr lang="en-US" sz="1600" b="1" dirty="0">
                <a:solidFill>
                  <a:srgbClr val="1D6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Getting vaccinated can help prevent getting sick with COVID-19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A1C10A-5261-4BCB-AA5C-771F875C0F83}"/>
              </a:ext>
            </a:extLst>
          </p:cNvPr>
          <p:cNvSpPr txBox="1"/>
          <p:nvPr/>
        </p:nvSpPr>
        <p:spPr>
          <a:xfrm>
            <a:off x="6352605" y="5100560"/>
            <a:ext cx="41783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1D6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Getting vaccinated can help prevent getting sick with COVID-19</a:t>
            </a:r>
          </a:p>
          <a:p>
            <a:r>
              <a:rPr lang="en-US" sz="1600" b="1" dirty="0">
                <a:solidFill>
                  <a:srgbClr val="1D624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COVID-19 vaccines will not cause you to test positive on COVID-19 viral tests</a:t>
            </a:r>
          </a:p>
        </p:txBody>
      </p:sp>
      <p:pic>
        <p:nvPicPr>
          <p:cNvPr id="15" name="Picture" descr="Person who has recently received a vaccine is wearing a mask that covers their nose and mouth.">
            <a:extLst>
              <a:ext uri="{FF2B5EF4-FFF2-40B4-BE49-F238E27FC236}">
                <a16:creationId xmlns:a16="http://schemas.microsoft.com/office/drawing/2014/main" id="{49DC7B90-874E-456A-83F2-B5D9B850461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86" t="2674" r="33005" b="1099"/>
          <a:stretch/>
        </p:blipFill>
        <p:spPr>
          <a:xfrm>
            <a:off x="9461501" y="1888278"/>
            <a:ext cx="1928764" cy="2394288"/>
          </a:xfrm>
          <a:prstGeom prst="rect">
            <a:avLst/>
          </a:prstGeom>
        </p:spPr>
      </p:pic>
      <p:sp>
        <p:nvSpPr>
          <p:cNvPr id="17" name="Subtitle">
            <a:extLst>
              <a:ext uri="{FF2B5EF4-FFF2-40B4-BE49-F238E27FC236}">
                <a16:creationId xmlns:a16="http://schemas.microsoft.com/office/drawing/2014/main" id="{7042FE26-94AA-4085-A1E3-F0BA7310A7B7}"/>
              </a:ext>
            </a:extLst>
          </p:cNvPr>
          <p:cNvSpPr txBox="1">
            <a:spLocks/>
          </p:cNvSpPr>
          <p:nvPr/>
        </p:nvSpPr>
        <p:spPr bwMode="auto">
          <a:xfrm>
            <a:off x="0" y="-39299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COVID-19 and Vaccine Basics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A520D433-173D-4392-965F-6F31FD37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93EFECF2-8B0E-4819-B015-19965B075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420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5DF37E-E6C0-4070-8A9F-84FC1DF55B81}"/>
              </a:ext>
            </a:extLst>
          </p:cNvPr>
          <p:cNvSpPr txBox="1"/>
          <p:nvPr/>
        </p:nvSpPr>
        <p:spPr>
          <a:xfrm>
            <a:off x="698500" y="977900"/>
            <a:ext cx="10591800" cy="30008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this dashboard we present trends for the 2020-2021 data regarding COVID-19: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Get an overview of the pandemic for any country on a single page</a:t>
            </a:r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Explore the global datasets on covid vaccination</a:t>
            </a:r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Explore the data confirmed Covid-19 cases for all countries</a:t>
            </a:r>
          </a:p>
          <a:p>
            <a:pPr marL="28575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Explore metrics like total life expectancy, total hospital beds and human development index in each country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endParaRPr lang="en-US" dirty="0"/>
          </a:p>
        </p:txBody>
      </p:sp>
      <p:sp>
        <p:nvSpPr>
          <p:cNvPr id="7" name="Subtitle">
            <a:extLst>
              <a:ext uri="{FF2B5EF4-FFF2-40B4-BE49-F238E27FC236}">
                <a16:creationId xmlns:a16="http://schemas.microsoft.com/office/drawing/2014/main" id="{B816C6BE-CDF2-4A41-8350-10974B20020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COVID-19 and Vaccine Data Dashboard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642E32-7C5D-4E76-A401-98982CC48DBC}"/>
              </a:ext>
            </a:extLst>
          </p:cNvPr>
          <p:cNvSpPr txBox="1"/>
          <p:nvPr/>
        </p:nvSpPr>
        <p:spPr>
          <a:xfrm>
            <a:off x="1016000" y="5011576"/>
            <a:ext cx="10058400" cy="646331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Our dashboard would be useful for travelers or those interested in researching the COVID-19   pandemic and its trends. </a:t>
            </a:r>
            <a:endParaRPr lang="en-US" b="0" dirty="0">
              <a:effectLst/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94D78B59-9B40-4A26-8B34-98F070570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CA4F9EA-6E64-4909-8659-3E5BDCE22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40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45A456-C3BA-4E88-8789-1EEAD0A28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8A80361-113C-4606-8C6D-92E0FFA50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2A8DBE44-B929-4C2B-BADC-F98DF442F9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111" y="465745"/>
            <a:ext cx="5084878" cy="5759265"/>
          </a:xfrm>
          <a:prstGeom prst="rect">
            <a:avLst/>
          </a:prstGeom>
        </p:spPr>
      </p:pic>
      <p:sp>
        <p:nvSpPr>
          <p:cNvPr id="6" name="Subtitle">
            <a:extLst>
              <a:ext uri="{FF2B5EF4-FFF2-40B4-BE49-F238E27FC236}">
                <a16:creationId xmlns:a16="http://schemas.microsoft.com/office/drawing/2014/main" id="{F8ACE3AD-146C-4A63-B13F-38F4BFE063DF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ERD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266561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">
            <a:extLst>
              <a:ext uri="{FF2B5EF4-FFF2-40B4-BE49-F238E27FC236}">
                <a16:creationId xmlns:a16="http://schemas.microsoft.com/office/drawing/2014/main" id="{F3528A27-5884-4878-B846-E670A9039BB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Source of  Data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9F5E78-BAF2-4A8C-B181-7D2F400EA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8050" y="658274"/>
            <a:ext cx="8420100" cy="1591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8576B6-1FFE-413D-8E71-163735532A8C}"/>
              </a:ext>
            </a:extLst>
          </p:cNvPr>
          <p:cNvSpPr txBox="1"/>
          <p:nvPr/>
        </p:nvSpPr>
        <p:spPr>
          <a:xfrm>
            <a:off x="2952750" y="2460786"/>
            <a:ext cx="8756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1800" dirty="0"/>
              <a:t>We obtained Data as a csv file from : https://ourworldindata.org/coronavirus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2078DB-D314-4D70-9F01-8DCDD83BB14F}"/>
              </a:ext>
            </a:extLst>
          </p:cNvPr>
          <p:cNvSpPr txBox="1"/>
          <p:nvPr/>
        </p:nvSpPr>
        <p:spPr>
          <a:xfrm>
            <a:off x="1676400" y="3410691"/>
            <a:ext cx="8051800" cy="2395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1800" dirty="0"/>
              <a:t>Steps:</a:t>
            </a:r>
          </a:p>
          <a:p>
            <a:pPr marL="342900" indent="-342900">
              <a:spcBef>
                <a:spcPts val="1000"/>
              </a:spcBef>
              <a:buAutoNum type="arabicPeriod"/>
            </a:pPr>
            <a:r>
              <a:rPr lang="en-US" dirty="0"/>
              <a:t>Load Data on Jupiter notebook</a:t>
            </a:r>
          </a:p>
          <a:p>
            <a:pPr marL="342900" indent="-342900">
              <a:spcBef>
                <a:spcPts val="1000"/>
              </a:spcBef>
              <a:buAutoNum type="arabicPeriod"/>
            </a:pPr>
            <a:r>
              <a:rPr lang="en-US" sz="1800" dirty="0"/>
              <a:t>Cleaned the data and created the data frames with the most recent data </a:t>
            </a:r>
          </a:p>
          <a:p>
            <a:pPr marL="342900" indent="-342900">
              <a:spcBef>
                <a:spcPts val="1000"/>
              </a:spcBef>
              <a:buFontTx/>
              <a:buAutoNum type="arabicPeriod"/>
            </a:pPr>
            <a:r>
              <a:rPr lang="en-US" dirty="0"/>
              <a:t>Created json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dirty="0"/>
              <a:t>files for the Data  : </a:t>
            </a:r>
          </a:p>
          <a:p>
            <a:pPr>
              <a:spcBef>
                <a:spcPts val="1000"/>
              </a:spcBef>
            </a:pP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df1.to_json('./</a:t>
            </a:r>
            <a:r>
              <a:rPr lang="en-US" dirty="0" err="1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export.json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', orient='records')</a:t>
            </a:r>
            <a:endParaRPr lang="en-US" dirty="0"/>
          </a:p>
          <a:p>
            <a:pPr marL="342900" indent="-342900">
              <a:spcBef>
                <a:spcPts val="1000"/>
              </a:spcBef>
              <a:buAutoNum type="arabicPeriod"/>
            </a:pPr>
            <a:endParaRPr lang="en-US" sz="1800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2A55BBE-1D95-48D4-BEFE-0F304D32D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5C1400-7E91-491E-B232-FAB122163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115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9C73E91-DEED-493A-BB80-2411B2726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7CCBB0-195C-4952-8391-B3A47466D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6</a:t>
            </a:fld>
            <a:endParaRPr lang="en-US"/>
          </a:p>
        </p:txBody>
      </p:sp>
      <p:sp>
        <p:nvSpPr>
          <p:cNvPr id="4" name="Subtitle">
            <a:extLst>
              <a:ext uri="{FF2B5EF4-FFF2-40B4-BE49-F238E27FC236}">
                <a16:creationId xmlns:a16="http://schemas.microsoft.com/office/drawing/2014/main" id="{BC43969A-0225-4434-BB86-0C9CC2904D0B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A choropleth map creation 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ACBE83-3778-4220-AE6D-79278040E9E8}"/>
              </a:ext>
            </a:extLst>
          </p:cNvPr>
          <p:cNvSpPr txBox="1"/>
          <p:nvPr/>
        </p:nvSpPr>
        <p:spPr>
          <a:xfrm>
            <a:off x="762000" y="1079500"/>
            <a:ext cx="904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Hannah tell your story her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448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">
            <a:extLst>
              <a:ext uri="{FF2B5EF4-FFF2-40B4-BE49-F238E27FC236}">
                <a16:creationId xmlns:a16="http://schemas.microsoft.com/office/drawing/2014/main" id="{F54DD28D-725F-49C4-ADAF-98D18E9EC64D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A choropleth map – Total Cases per million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8CE0DE-F99A-4E5E-9B1F-39F5FABB8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645885"/>
            <a:ext cx="10972800" cy="5388429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310F36C-D4E8-4233-A511-3579B54B2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B3BE42-E248-4272-B7DD-996A87EDE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930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BF35DF-1562-4E8A-B897-7BC526032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5748"/>
            <a:ext cx="12192000" cy="5806503"/>
          </a:xfrm>
          <a:prstGeom prst="rect">
            <a:avLst/>
          </a:prstGeom>
        </p:spPr>
      </p:pic>
      <p:sp>
        <p:nvSpPr>
          <p:cNvPr id="4" name="Subtitle">
            <a:extLst>
              <a:ext uri="{FF2B5EF4-FFF2-40B4-BE49-F238E27FC236}">
                <a16:creationId xmlns:a16="http://schemas.microsoft.com/office/drawing/2014/main" id="{06602E54-03C8-4037-9F6D-C9034F4A8721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A choropleth map – Total vaccination per hundred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EF914-F8BB-4122-82EC-C96F8E80D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0552B-BAF2-4CFF-AE50-4D9DCD532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81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1CF03C-CC8D-413A-8637-A8D611BF1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745"/>
            <a:ext cx="12192000" cy="5678735"/>
          </a:xfrm>
          <a:prstGeom prst="rect">
            <a:avLst/>
          </a:prstGeom>
        </p:spPr>
      </p:pic>
      <p:sp>
        <p:nvSpPr>
          <p:cNvPr id="4" name="Subtitle">
            <a:extLst>
              <a:ext uri="{FF2B5EF4-FFF2-40B4-BE49-F238E27FC236}">
                <a16:creationId xmlns:a16="http://schemas.microsoft.com/office/drawing/2014/main" id="{91075DDA-3016-4111-879D-63EB653D8524}"/>
              </a:ext>
            </a:extLst>
          </p:cNvPr>
          <p:cNvSpPr txBox="1">
            <a:spLocks/>
          </p:cNvSpPr>
          <p:nvPr/>
        </p:nvSpPr>
        <p:spPr bwMode="auto">
          <a:xfrm>
            <a:off x="0" y="0"/>
            <a:ext cx="12192000" cy="465745"/>
          </a:xfrm>
          <a:prstGeom prst="rect">
            <a:avLst/>
          </a:prstGeom>
          <a:solidFill>
            <a:srgbClr val="3A7A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65760" tIns="45720" rIns="365760" bIns="45720" numCol="1" anchor="ctr" anchorCtr="0" compatLnSpc="1">
            <a:prstTxWarp prst="textNoShape">
              <a:avLst/>
            </a:prstTxWarp>
          </a:bodyPr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867" b="1" kern="1200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1867" kern="1200">
                <a:solidFill>
                  <a:srgbClr val="2D2D2D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/>
            <a:r>
              <a:rPr lang="en-US" dirty="0">
                <a:solidFill>
                  <a:schemeClr val="bg1"/>
                </a:solidFill>
              </a:rPr>
              <a:t>A choropleth map – Total Deaths per Million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825E4-9675-4D64-9CC3-6252DB3C4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Group 3 - Project 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788AD-0021-4FEC-ADA3-2A873F680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DD2B92-C6C0-4822-BC8E-A098F82D2D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09275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Master">
  <a:themeElements>
    <a:clrScheme name="Custom 2">
      <a:dk1>
        <a:srgbClr val="0F56DC"/>
      </a:dk1>
      <a:lt1>
        <a:srgbClr val="FFC000"/>
      </a:lt1>
      <a:dk2>
        <a:srgbClr val="FFFFFF"/>
      </a:dk2>
      <a:lt2>
        <a:srgbClr val="FFFFFF"/>
      </a:lt2>
      <a:accent1>
        <a:srgbClr val="4983F2"/>
      </a:accent1>
      <a:accent2>
        <a:srgbClr val="007D57"/>
      </a:accent2>
      <a:accent3>
        <a:srgbClr val="9A3B26"/>
      </a:accent3>
      <a:accent4>
        <a:srgbClr val="7F7F7F"/>
      </a:accent4>
      <a:accent5>
        <a:srgbClr val="0F56DC"/>
      </a:accent5>
      <a:accent6>
        <a:srgbClr val="002060"/>
      </a:accent6>
      <a:hlink>
        <a:srgbClr val="0F56DC"/>
      </a:hlink>
      <a:folHlink>
        <a:srgbClr val="3077FF"/>
      </a:folHlink>
    </a:clrScheme>
    <a:fontScheme name="CDC Myriad Web Pro">
      <a:majorFont>
        <a:latin typeface="Myriad Web Pro"/>
        <a:ea typeface=""/>
        <a:cs typeface=""/>
      </a:majorFont>
      <a:minorFont>
        <a:latin typeface="Myriad Web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dirty="0" smtClean="0">
            <a:solidFill>
              <a:srgbClr val="000000"/>
            </a:solidFill>
            <a:latin typeface="Calibri" panose="020F0502020204030204" pitchFamily="34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126</TotalTime>
  <Words>501</Words>
  <Application>Microsoft Office PowerPoint</Application>
  <PresentationFormat>Widescreen</PresentationFormat>
  <Paragraphs>79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Consolas</vt:lpstr>
      <vt:lpstr>Myriad Web Pro</vt:lpstr>
      <vt:lpstr>Wingdings</vt:lpstr>
      <vt:lpstr>Retrospect</vt:lpstr>
      <vt:lpstr>Master</vt:lpstr>
      <vt:lpstr>Coronavirus Pandemic (COVID-19) Dashboard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Coronavirus Pandemic (COVID-19) Dashboard </dc:title>
  <dc:creator>Seyedeh Neda Mehdizadeh</dc:creator>
  <cp:lastModifiedBy>Seyedeh Neda Mehdizadeh</cp:lastModifiedBy>
  <cp:revision>6</cp:revision>
  <dcterms:created xsi:type="dcterms:W3CDTF">2021-11-20T15:14:01Z</dcterms:created>
  <dcterms:modified xsi:type="dcterms:W3CDTF">2021-11-20T17:35:52Z</dcterms:modified>
</cp:coreProperties>
</file>

<file path=docProps/thumbnail.jpeg>
</file>